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7" r:id="rId3"/>
    <p:sldId id="268" r:id="rId4"/>
    <p:sldId id="269" r:id="rId5"/>
    <p:sldId id="270" r:id="rId6"/>
    <p:sldId id="271" r:id="rId7"/>
    <p:sldId id="272" r:id="rId8"/>
    <p:sldId id="273" r:id="rId9"/>
    <p:sldId id="27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5E8875-F88E-41B0-A4E5-8E35BA17DE16}" type="datetimeFigureOut">
              <a:rPr lang="en-US" smtClean="0"/>
              <a:pPr/>
              <a:t>12/16/2010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0761BC-E769-4AED-8663-94EE8221042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great example of using the flow map(sequencing)</a:t>
            </a:r>
            <a:r>
              <a:rPr lang="en-US" baseline="0" dirty="0" smtClean="0"/>
              <a:t> with any steps you want to put into long term memory students.  This example also reinforces the language of thinking and the content (academic) language.  The students are the ones that are doing the work and making meaning instead of just observing and then practicing.</a:t>
            </a:r>
            <a:endParaRPr lang="en-US" dirty="0"/>
          </a:p>
        </p:txBody>
      </p:sp>
      <p:sp>
        <p:nvSpPr>
          <p:cNvPr id="4" name="Slide Number Placeholder 3"/>
          <p:cNvSpPr>
            <a:spLocks noGrp="1"/>
          </p:cNvSpPr>
          <p:nvPr>
            <p:ph type="sldNum" sz="quarter" idx="10"/>
          </p:nvPr>
        </p:nvSpPr>
        <p:spPr/>
        <p:txBody>
          <a:bodyPr/>
          <a:lstStyle/>
          <a:p>
            <a:fld id="{930761BC-E769-4AED-8663-94EE82210426}"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Have students work</a:t>
            </a:r>
            <a:r>
              <a:rPr lang="en-US" baseline="0" dirty="0" smtClean="0"/>
              <a:t> in pairs.  Give the two of them the set of cards in an envelope and some post-it notes.  Say that we are going to work together to solve the above problem using the steps in the envelope.  When we say steps what kind of thinking are we doing?  (Sequence --  What visual comes to mind to help us organize that type of thinking? Flow Map)  (The cards are mixed up).  Take the cards out and lay them out so both of you can see them.</a:t>
            </a:r>
          </a:p>
          <a:p>
            <a:r>
              <a:rPr lang="en-US" baseline="0" dirty="0" smtClean="0"/>
              <a:t>Now look at the cards.  What step do you think would come first?  Now pick up a post-it note and put it under the first step and on the post-it note answer the question.  Continue this way through all the steps.  Discussing the language in each of the questions.  The students are talking to each other and modeling the solving of this problem with the teacher.</a:t>
            </a:r>
            <a:endParaRPr lang="en-US" dirty="0"/>
          </a:p>
        </p:txBody>
      </p:sp>
      <p:sp>
        <p:nvSpPr>
          <p:cNvPr id="4" name="Slide Number Placeholder 3"/>
          <p:cNvSpPr>
            <a:spLocks noGrp="1"/>
          </p:cNvSpPr>
          <p:nvPr>
            <p:ph type="sldNum" sz="quarter" idx="10"/>
          </p:nvPr>
        </p:nvSpPr>
        <p:spPr/>
        <p:txBody>
          <a:bodyPr/>
          <a:lstStyle/>
          <a:p>
            <a:fld id="{930761BC-E769-4AED-8663-94EE8221042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have the students select</a:t>
            </a:r>
            <a:r>
              <a:rPr lang="en-US" baseline="0" dirty="0" smtClean="0"/>
              <a:t> whether they will be person A or B.  Have them follow the above directions and solve the new equation.  The students are still doing the work.</a:t>
            </a:r>
            <a:endParaRPr lang="en-US" dirty="0"/>
          </a:p>
        </p:txBody>
      </p:sp>
      <p:sp>
        <p:nvSpPr>
          <p:cNvPr id="4" name="Slide Number Placeholder 3"/>
          <p:cNvSpPr>
            <a:spLocks noGrp="1"/>
          </p:cNvSpPr>
          <p:nvPr>
            <p:ph type="sldNum" sz="quarter" idx="10"/>
          </p:nvPr>
        </p:nvSpPr>
        <p:spPr/>
        <p:txBody>
          <a:bodyPr/>
          <a:lstStyle/>
          <a:p>
            <a:fld id="{930761BC-E769-4AED-8663-94EE82210426}"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the students change roles and solve the new equation.  Notice how the variable is changing in each of the problems.  If you need to continue have the students do the work then you just continue.  You can also </a:t>
            </a:r>
            <a:r>
              <a:rPr lang="en-US" baseline="0" dirty="0" smtClean="0"/>
              <a:t>do this strategy multiple times every quickly to review.  This should help the students put this sequence into long term memory.</a:t>
            </a:r>
            <a:endParaRPr lang="en-US" dirty="0"/>
          </a:p>
        </p:txBody>
      </p:sp>
      <p:sp>
        <p:nvSpPr>
          <p:cNvPr id="4" name="Slide Number Placeholder 3"/>
          <p:cNvSpPr>
            <a:spLocks noGrp="1"/>
          </p:cNvSpPr>
          <p:nvPr>
            <p:ph type="sldNum" sz="quarter" idx="10"/>
          </p:nvPr>
        </p:nvSpPr>
        <p:spPr/>
        <p:txBody>
          <a:bodyPr/>
          <a:lstStyle/>
          <a:p>
            <a:fld id="{930761BC-E769-4AED-8663-94EE82210426}"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that</a:t>
            </a:r>
            <a:r>
              <a:rPr lang="en-US" baseline="0" dirty="0" smtClean="0"/>
              <a:t> you have talked about the sequence for problem solving.  Put your post-it notes away and take your cards and sequence them correctly so that you can see them.  Now we are going to look at the language of problem solving and we are going to look at the categories of thinking language and math language.  (You have given them the language of thinking and they should be able to say that they are going to organize their thinking using the visual of tree map.)  They should draw the Tree Map and use the two categories that we discussed. </a:t>
            </a:r>
          </a:p>
          <a:p>
            <a:r>
              <a:rPr lang="en-US" baseline="0" dirty="0" smtClean="0"/>
              <a:t>Now look at the first card and ask what is the important vocabulary word  in that question.  Yes, it is variable.  Now is variable a vocabulary words that is used in the language of math or used in the language of thinking.  They decide and put it in the correct category.  Then go to the next …been done to</a:t>
            </a:r>
          </a:p>
          <a:p>
            <a:r>
              <a:rPr lang="en-US" baseline="0" dirty="0" smtClean="0"/>
              <a:t>Continue until you have discussed all the steps.</a:t>
            </a:r>
          </a:p>
          <a:p>
            <a:r>
              <a:rPr lang="en-US" baseline="0" dirty="0" smtClean="0"/>
              <a:t>Then you go to the next slide and have the students do what it says.</a:t>
            </a:r>
            <a:endParaRPr lang="en-US" dirty="0"/>
          </a:p>
        </p:txBody>
      </p:sp>
      <p:sp>
        <p:nvSpPr>
          <p:cNvPr id="4" name="Slide Number Placeholder 3"/>
          <p:cNvSpPr>
            <a:spLocks noGrp="1"/>
          </p:cNvSpPr>
          <p:nvPr>
            <p:ph type="sldNum" sz="quarter" idx="10"/>
          </p:nvPr>
        </p:nvSpPr>
        <p:spPr/>
        <p:txBody>
          <a:bodyPr/>
          <a:lstStyle/>
          <a:p>
            <a:fld id="{930761BC-E769-4AED-8663-94EE82210426}"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FB13E-BBD9-4157-B3EA-DA0076AB24F2}" type="datetimeFigureOut">
              <a:rPr lang="en-US" smtClean="0"/>
              <a:pPr/>
              <a:t>12/16/2010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1A33C0-5370-4398-92E0-CBD67F57B9B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3FB13E-BBD9-4157-B3EA-DA0076AB24F2}" type="datetimeFigureOut">
              <a:rPr lang="en-US" smtClean="0"/>
              <a:pPr/>
              <a:t>12/16/2010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A33C0-5370-4398-92E0-CBD67F57B9B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Robbie.walker.wf@gmail.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 this power point you will find the math power points.</a:t>
            </a:r>
            <a:endParaRPr lang="en-US" dirty="0"/>
          </a:p>
        </p:txBody>
      </p:sp>
      <p:sp>
        <p:nvSpPr>
          <p:cNvPr id="3" name="Subtitle 2"/>
          <p:cNvSpPr>
            <a:spLocks noGrp="1"/>
          </p:cNvSpPr>
          <p:nvPr>
            <p:ph type="subTitle" idx="1"/>
          </p:nvPr>
        </p:nvSpPr>
        <p:spPr/>
        <p:txBody>
          <a:bodyPr/>
          <a:lstStyle/>
          <a:p>
            <a:r>
              <a:rPr lang="en-US" dirty="0" smtClean="0"/>
              <a:t>My email address is</a:t>
            </a:r>
          </a:p>
          <a:p>
            <a:r>
              <a:rPr lang="en-US" dirty="0" smtClean="0">
                <a:hlinkClick r:id="rId2"/>
              </a:rPr>
              <a:t>Robbie.walker.wf@gmail.com</a:t>
            </a:r>
            <a:endParaRPr lang="en-US" dirty="0" smtClean="0"/>
          </a:p>
          <a:p>
            <a:r>
              <a:rPr lang="en-US" dirty="0" smtClean="0"/>
              <a:t>Cell phone # 940-781-8073</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TextBox 1"/>
          <p:cNvSpPr txBox="1">
            <a:spLocks noChangeArrowheads="1"/>
          </p:cNvSpPr>
          <p:nvPr/>
        </p:nvSpPr>
        <p:spPr bwMode="auto">
          <a:xfrm>
            <a:off x="304800" y="304800"/>
            <a:ext cx="8839200" cy="1754188"/>
          </a:xfrm>
          <a:prstGeom prst="rect">
            <a:avLst/>
          </a:prstGeom>
          <a:noFill/>
          <a:ln w="9525">
            <a:noFill/>
            <a:miter lim="800000"/>
            <a:headEnd/>
            <a:tailEnd/>
          </a:ln>
        </p:spPr>
        <p:txBody>
          <a:bodyPr>
            <a:spAutoFit/>
          </a:bodyPr>
          <a:lstStyle/>
          <a:p>
            <a:pPr algn="ctr"/>
            <a:r>
              <a:rPr lang="en-US" sz="3600" b="1" dirty="0"/>
              <a:t>Math Mapping with Algebra </a:t>
            </a:r>
          </a:p>
          <a:p>
            <a:pPr algn="ctr"/>
            <a:endParaRPr lang="en-US" sz="3600" b="1" dirty="0">
              <a:solidFill>
                <a:srgbClr val="FFFFFF"/>
              </a:solidFill>
            </a:endParaRPr>
          </a:p>
          <a:p>
            <a:pPr algn="ctr"/>
            <a:endParaRPr lang="en-US" sz="3600" b="1" dirty="0">
              <a:solidFill>
                <a:srgbClr val="FFFFFF"/>
              </a:solidFill>
            </a:endParaRPr>
          </a:p>
        </p:txBody>
      </p:sp>
      <p:pic>
        <p:nvPicPr>
          <p:cNvPr id="197635" name="Picture 4" descr="C:\Users\Chris\Desktop\My Documents\NUA\nua ppts\CLIP ART\Math Clip Art\Addition 2.jpg"/>
          <p:cNvPicPr>
            <a:picLocks noChangeAspect="1" noChangeArrowheads="1"/>
          </p:cNvPicPr>
          <p:nvPr/>
        </p:nvPicPr>
        <p:blipFill>
          <a:blip r:embed="rId3" cstate="print"/>
          <a:srcRect/>
          <a:stretch>
            <a:fillRect/>
          </a:stretch>
        </p:blipFill>
        <p:spPr bwMode="auto">
          <a:xfrm>
            <a:off x="2743200" y="1066800"/>
            <a:ext cx="3886200" cy="52927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TextBox 3"/>
          <p:cNvSpPr txBox="1">
            <a:spLocks noChangeArrowheads="1"/>
          </p:cNvSpPr>
          <p:nvPr/>
        </p:nvSpPr>
        <p:spPr bwMode="auto">
          <a:xfrm>
            <a:off x="0" y="228600"/>
            <a:ext cx="9144000" cy="523875"/>
          </a:xfrm>
          <a:prstGeom prst="rect">
            <a:avLst/>
          </a:prstGeom>
          <a:noFill/>
          <a:ln w="9525">
            <a:noFill/>
            <a:miter lim="800000"/>
            <a:headEnd/>
            <a:tailEnd/>
          </a:ln>
        </p:spPr>
        <p:txBody>
          <a:bodyPr>
            <a:spAutoFit/>
          </a:bodyPr>
          <a:lstStyle/>
          <a:p>
            <a:pPr algn="ctr"/>
            <a:r>
              <a:rPr lang="en-US" sz="2800" b="1" dirty="0"/>
              <a:t>MATH LESSON</a:t>
            </a:r>
          </a:p>
        </p:txBody>
      </p:sp>
      <p:sp>
        <p:nvSpPr>
          <p:cNvPr id="198659" name="TextBox 5"/>
          <p:cNvSpPr txBox="1">
            <a:spLocks noChangeArrowheads="1"/>
          </p:cNvSpPr>
          <p:nvPr/>
        </p:nvSpPr>
        <p:spPr bwMode="auto">
          <a:xfrm>
            <a:off x="2286000" y="1143000"/>
            <a:ext cx="4800600" cy="923925"/>
          </a:xfrm>
          <a:prstGeom prst="rect">
            <a:avLst/>
          </a:prstGeom>
          <a:noFill/>
          <a:ln w="9525">
            <a:solidFill>
              <a:schemeClr val="tx1"/>
            </a:solidFill>
            <a:miter lim="800000"/>
            <a:headEnd/>
            <a:tailEnd/>
          </a:ln>
        </p:spPr>
        <p:txBody>
          <a:bodyPr>
            <a:spAutoFit/>
          </a:bodyPr>
          <a:lstStyle/>
          <a:p>
            <a:pPr algn="ctr"/>
            <a:r>
              <a:rPr lang="en-US" sz="5400" dirty="0"/>
              <a:t>X + 9 = 12</a:t>
            </a:r>
          </a:p>
        </p:txBody>
      </p:sp>
      <p:sp>
        <p:nvSpPr>
          <p:cNvPr id="8" name="TextBox 7"/>
          <p:cNvSpPr txBox="1">
            <a:spLocks noChangeArrowheads="1"/>
          </p:cNvSpPr>
          <p:nvPr/>
        </p:nvSpPr>
        <p:spPr bwMode="auto">
          <a:xfrm>
            <a:off x="1828800" y="4191000"/>
            <a:ext cx="1524000" cy="1323975"/>
          </a:xfrm>
          <a:prstGeom prst="rect">
            <a:avLst/>
          </a:prstGeom>
          <a:noFill/>
          <a:ln w="38100">
            <a:solidFill>
              <a:schemeClr val="tx1"/>
            </a:solidFill>
            <a:miter lim="800000"/>
            <a:headEnd/>
            <a:tailEnd/>
          </a:ln>
        </p:spPr>
        <p:txBody>
          <a:bodyPr>
            <a:spAutoFit/>
          </a:bodyPr>
          <a:lstStyle/>
          <a:p>
            <a:pPr algn="ctr"/>
            <a:r>
              <a:rPr lang="en-US" sz="4000" dirty="0"/>
              <a:t>Add</a:t>
            </a:r>
            <a:r>
              <a:rPr lang="en-US" sz="4000" dirty="0">
                <a:solidFill>
                  <a:srgbClr val="FFFFFF"/>
                </a:solidFill>
              </a:rPr>
              <a:t> 9</a:t>
            </a:r>
          </a:p>
          <a:p>
            <a:pPr algn="ctr"/>
            <a:r>
              <a:rPr lang="en-US" sz="4000" dirty="0"/>
              <a:t>+ 9</a:t>
            </a:r>
          </a:p>
        </p:txBody>
      </p:sp>
      <p:sp>
        <p:nvSpPr>
          <p:cNvPr id="9" name="TextBox 8"/>
          <p:cNvSpPr txBox="1">
            <a:spLocks noChangeArrowheads="1"/>
          </p:cNvSpPr>
          <p:nvPr/>
        </p:nvSpPr>
        <p:spPr bwMode="auto">
          <a:xfrm>
            <a:off x="3810000" y="4191000"/>
            <a:ext cx="1676400" cy="1323975"/>
          </a:xfrm>
          <a:prstGeom prst="rect">
            <a:avLst/>
          </a:prstGeom>
          <a:noFill/>
          <a:ln w="38100">
            <a:solidFill>
              <a:schemeClr val="tx1"/>
            </a:solidFill>
            <a:miter lim="800000"/>
            <a:headEnd/>
            <a:tailEnd/>
          </a:ln>
        </p:spPr>
        <p:txBody>
          <a:bodyPr>
            <a:spAutoFit/>
          </a:bodyPr>
          <a:lstStyle/>
          <a:p>
            <a:pPr algn="ctr"/>
            <a:r>
              <a:rPr lang="en-US" sz="4000" dirty="0"/>
              <a:t>Sub 9</a:t>
            </a:r>
          </a:p>
          <a:p>
            <a:pPr algn="ctr"/>
            <a:r>
              <a:rPr lang="en-US" sz="4000" dirty="0"/>
              <a:t>- 9</a:t>
            </a:r>
          </a:p>
        </p:txBody>
      </p:sp>
      <p:sp>
        <p:nvSpPr>
          <p:cNvPr id="10" name="TextBox 9"/>
          <p:cNvSpPr txBox="1">
            <a:spLocks noChangeArrowheads="1"/>
          </p:cNvSpPr>
          <p:nvPr/>
        </p:nvSpPr>
        <p:spPr bwMode="auto">
          <a:xfrm>
            <a:off x="304800" y="4267200"/>
            <a:ext cx="914400" cy="769938"/>
          </a:xfrm>
          <a:prstGeom prst="rect">
            <a:avLst/>
          </a:prstGeom>
          <a:noFill/>
          <a:ln w="38100">
            <a:solidFill>
              <a:schemeClr val="tx1"/>
            </a:solidFill>
            <a:miter lim="800000"/>
            <a:headEnd/>
            <a:tailEnd/>
          </a:ln>
        </p:spPr>
        <p:txBody>
          <a:bodyPr>
            <a:spAutoFit/>
          </a:bodyPr>
          <a:lstStyle/>
          <a:p>
            <a:pPr algn="ctr"/>
            <a:r>
              <a:rPr lang="en-US" sz="4400" dirty="0"/>
              <a:t>x</a:t>
            </a:r>
          </a:p>
        </p:txBody>
      </p:sp>
      <p:cxnSp>
        <p:nvCxnSpPr>
          <p:cNvPr id="12" name="Straight Arrow Connector 11"/>
          <p:cNvCxnSpPr/>
          <p:nvPr/>
        </p:nvCxnSpPr>
        <p:spPr>
          <a:xfrm>
            <a:off x="1371600" y="4724400"/>
            <a:ext cx="381000" cy="1588"/>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429000" y="4724400"/>
            <a:ext cx="381000" cy="1588"/>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pic>
        <p:nvPicPr>
          <p:cNvPr id="198665" name="Picture 10" descr="sequence of steps.png"/>
          <p:cNvPicPr>
            <a:picLocks noChangeAspect="1"/>
          </p:cNvPicPr>
          <p:nvPr/>
        </p:nvPicPr>
        <p:blipFill>
          <a:blip r:embed="rId3" cstate="print"/>
          <a:srcRect l="2109" t="7895" r="2109" b="7895"/>
          <a:stretch>
            <a:fillRect/>
          </a:stretch>
        </p:blipFill>
        <p:spPr bwMode="auto">
          <a:xfrm>
            <a:off x="87313" y="2179638"/>
            <a:ext cx="8991600" cy="18288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TextBox 3"/>
          <p:cNvSpPr txBox="1">
            <a:spLocks noChangeArrowheads="1"/>
          </p:cNvSpPr>
          <p:nvPr/>
        </p:nvSpPr>
        <p:spPr bwMode="auto">
          <a:xfrm>
            <a:off x="0" y="228600"/>
            <a:ext cx="9144000" cy="523875"/>
          </a:xfrm>
          <a:prstGeom prst="rect">
            <a:avLst/>
          </a:prstGeom>
          <a:noFill/>
          <a:ln w="9525">
            <a:noFill/>
            <a:miter lim="800000"/>
            <a:headEnd/>
            <a:tailEnd/>
          </a:ln>
        </p:spPr>
        <p:txBody>
          <a:bodyPr>
            <a:spAutoFit/>
          </a:bodyPr>
          <a:lstStyle/>
          <a:p>
            <a:pPr algn="ctr"/>
            <a:r>
              <a:rPr lang="en-US" sz="2800" b="1" dirty="0" smtClean="0"/>
              <a:t>MATH LESSON</a:t>
            </a:r>
            <a:endParaRPr lang="en-US" sz="2800" b="1" dirty="0"/>
          </a:p>
        </p:txBody>
      </p:sp>
      <p:sp>
        <p:nvSpPr>
          <p:cNvPr id="199683" name="TextBox 5"/>
          <p:cNvSpPr txBox="1">
            <a:spLocks noChangeArrowheads="1"/>
          </p:cNvSpPr>
          <p:nvPr/>
        </p:nvSpPr>
        <p:spPr bwMode="auto">
          <a:xfrm>
            <a:off x="2286000" y="1143000"/>
            <a:ext cx="4800600" cy="923925"/>
          </a:xfrm>
          <a:prstGeom prst="rect">
            <a:avLst/>
          </a:prstGeom>
          <a:noFill/>
          <a:ln w="9525">
            <a:solidFill>
              <a:schemeClr val="tx1"/>
            </a:solidFill>
            <a:miter lim="800000"/>
            <a:headEnd/>
            <a:tailEnd/>
          </a:ln>
        </p:spPr>
        <p:txBody>
          <a:bodyPr>
            <a:spAutoFit/>
          </a:bodyPr>
          <a:lstStyle/>
          <a:p>
            <a:pPr algn="ctr"/>
            <a:r>
              <a:rPr lang="en-US" sz="5400" dirty="0"/>
              <a:t>X + 9 = 12</a:t>
            </a:r>
          </a:p>
        </p:txBody>
      </p:sp>
      <p:sp>
        <p:nvSpPr>
          <p:cNvPr id="199684" name="TextBox 9"/>
          <p:cNvSpPr txBox="1">
            <a:spLocks noChangeArrowheads="1"/>
          </p:cNvSpPr>
          <p:nvPr/>
        </p:nvSpPr>
        <p:spPr bwMode="auto">
          <a:xfrm>
            <a:off x="5105400" y="4267200"/>
            <a:ext cx="2286000" cy="1570038"/>
          </a:xfrm>
          <a:prstGeom prst="rect">
            <a:avLst/>
          </a:prstGeom>
          <a:noFill/>
          <a:ln w="38100">
            <a:solidFill>
              <a:schemeClr val="tx1"/>
            </a:solidFill>
            <a:miter lim="800000"/>
            <a:headEnd/>
            <a:tailEnd/>
          </a:ln>
        </p:spPr>
        <p:txBody>
          <a:bodyPr>
            <a:spAutoFit/>
          </a:bodyPr>
          <a:lstStyle/>
          <a:p>
            <a:pPr algn="ctr"/>
            <a:r>
              <a:rPr lang="en-US" sz="3200" dirty="0"/>
              <a:t>X+ 9 = 12</a:t>
            </a:r>
          </a:p>
          <a:p>
            <a:pPr algn="ctr"/>
            <a:r>
              <a:rPr lang="en-US" sz="3200" dirty="0"/>
              <a:t>     -9 = - 9</a:t>
            </a:r>
          </a:p>
          <a:p>
            <a:pPr algn="ctr"/>
            <a:r>
              <a:rPr lang="en-US" sz="3200" dirty="0"/>
              <a:t>     X  =  3</a:t>
            </a:r>
          </a:p>
        </p:txBody>
      </p:sp>
      <p:cxnSp>
        <p:nvCxnSpPr>
          <p:cNvPr id="12" name="Straight Connector 11"/>
          <p:cNvCxnSpPr/>
          <p:nvPr/>
        </p:nvCxnSpPr>
        <p:spPr>
          <a:xfrm rot="16200000" flipH="1">
            <a:off x="5600700" y="4533900"/>
            <a:ext cx="990600" cy="45720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199686" name="Picture 6" descr="sequence of steps.png"/>
          <p:cNvPicPr>
            <a:picLocks noChangeAspect="1"/>
          </p:cNvPicPr>
          <p:nvPr/>
        </p:nvPicPr>
        <p:blipFill>
          <a:blip r:embed="rId2" cstate="print"/>
          <a:srcRect l="2109" t="7895" r="2109" b="7895"/>
          <a:stretch>
            <a:fillRect/>
          </a:stretch>
        </p:blipFill>
        <p:spPr bwMode="auto">
          <a:xfrm>
            <a:off x="87313" y="2179638"/>
            <a:ext cx="8991600" cy="18288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TextBox 3"/>
          <p:cNvSpPr txBox="1">
            <a:spLocks noChangeArrowheads="1"/>
          </p:cNvSpPr>
          <p:nvPr/>
        </p:nvSpPr>
        <p:spPr bwMode="auto">
          <a:xfrm>
            <a:off x="0" y="228600"/>
            <a:ext cx="9144000" cy="523875"/>
          </a:xfrm>
          <a:prstGeom prst="rect">
            <a:avLst/>
          </a:prstGeom>
          <a:noFill/>
          <a:ln w="9525">
            <a:noFill/>
            <a:miter lim="800000"/>
            <a:headEnd/>
            <a:tailEnd/>
          </a:ln>
        </p:spPr>
        <p:txBody>
          <a:bodyPr>
            <a:spAutoFit/>
          </a:bodyPr>
          <a:lstStyle/>
          <a:p>
            <a:pPr algn="ctr"/>
            <a:r>
              <a:rPr lang="en-US" sz="2800" b="1" dirty="0"/>
              <a:t>MATH LESSON</a:t>
            </a:r>
          </a:p>
        </p:txBody>
      </p:sp>
      <p:sp>
        <p:nvSpPr>
          <p:cNvPr id="200707" name="TextBox 5"/>
          <p:cNvSpPr txBox="1">
            <a:spLocks noChangeArrowheads="1"/>
          </p:cNvSpPr>
          <p:nvPr/>
        </p:nvSpPr>
        <p:spPr bwMode="auto">
          <a:xfrm>
            <a:off x="2286000" y="1143000"/>
            <a:ext cx="4800600" cy="923925"/>
          </a:xfrm>
          <a:prstGeom prst="rect">
            <a:avLst/>
          </a:prstGeom>
          <a:noFill/>
          <a:ln w="9525">
            <a:solidFill>
              <a:schemeClr val="tx1"/>
            </a:solidFill>
            <a:miter lim="800000"/>
            <a:headEnd/>
            <a:tailEnd/>
          </a:ln>
        </p:spPr>
        <p:txBody>
          <a:bodyPr>
            <a:spAutoFit/>
          </a:bodyPr>
          <a:lstStyle/>
          <a:p>
            <a:pPr algn="ctr"/>
            <a:r>
              <a:rPr lang="en-US" sz="5400" dirty="0"/>
              <a:t>X + 9 = 12</a:t>
            </a:r>
          </a:p>
        </p:txBody>
      </p:sp>
      <p:sp>
        <p:nvSpPr>
          <p:cNvPr id="200708" name="TextBox 9"/>
          <p:cNvSpPr txBox="1">
            <a:spLocks noChangeArrowheads="1"/>
          </p:cNvSpPr>
          <p:nvPr/>
        </p:nvSpPr>
        <p:spPr bwMode="auto">
          <a:xfrm>
            <a:off x="7239000" y="4191000"/>
            <a:ext cx="1905000" cy="1570038"/>
          </a:xfrm>
          <a:prstGeom prst="rect">
            <a:avLst/>
          </a:prstGeom>
          <a:noFill/>
          <a:ln w="38100">
            <a:solidFill>
              <a:schemeClr val="tx1"/>
            </a:solidFill>
            <a:miter lim="800000"/>
            <a:headEnd/>
            <a:tailEnd/>
          </a:ln>
        </p:spPr>
        <p:txBody>
          <a:bodyPr>
            <a:spAutoFit/>
          </a:bodyPr>
          <a:lstStyle/>
          <a:p>
            <a:pPr algn="ctr"/>
            <a:r>
              <a:rPr lang="en-US" sz="3200" dirty="0"/>
              <a:t>X = 3</a:t>
            </a:r>
          </a:p>
          <a:p>
            <a:pPr algn="ctr"/>
            <a:r>
              <a:rPr lang="en-US" sz="3200" dirty="0"/>
              <a:t>3+ 9 = 12</a:t>
            </a:r>
          </a:p>
          <a:p>
            <a:pPr algn="ctr"/>
            <a:r>
              <a:rPr lang="en-US" sz="3200" dirty="0"/>
              <a:t>12 = 12     </a:t>
            </a:r>
          </a:p>
        </p:txBody>
      </p:sp>
      <p:pic>
        <p:nvPicPr>
          <p:cNvPr id="200709" name="Picture 5" descr="sequence of steps.png"/>
          <p:cNvPicPr>
            <a:picLocks noChangeAspect="1"/>
          </p:cNvPicPr>
          <p:nvPr/>
        </p:nvPicPr>
        <p:blipFill>
          <a:blip r:embed="rId2" cstate="print"/>
          <a:srcRect l="2109" t="7895" r="2109" b="7895"/>
          <a:stretch>
            <a:fillRect/>
          </a:stretch>
        </p:blipFill>
        <p:spPr bwMode="auto">
          <a:xfrm>
            <a:off x="87313" y="2179638"/>
            <a:ext cx="8991600" cy="1828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extBox 2"/>
          <p:cNvSpPr txBox="1">
            <a:spLocks noChangeArrowheads="1"/>
          </p:cNvSpPr>
          <p:nvPr/>
        </p:nvSpPr>
        <p:spPr bwMode="auto">
          <a:xfrm>
            <a:off x="2133600" y="0"/>
            <a:ext cx="5029200" cy="646113"/>
          </a:xfrm>
          <a:prstGeom prst="rect">
            <a:avLst/>
          </a:prstGeom>
          <a:noFill/>
          <a:ln w="9525">
            <a:noFill/>
            <a:miter lim="800000"/>
            <a:headEnd/>
            <a:tailEnd/>
          </a:ln>
        </p:spPr>
        <p:txBody>
          <a:bodyPr>
            <a:spAutoFit/>
          </a:bodyPr>
          <a:lstStyle/>
          <a:p>
            <a:pPr algn="ctr"/>
            <a:r>
              <a:rPr lang="en-US" sz="3600" b="1" dirty="0"/>
              <a:t>NOW YOU TRY!</a:t>
            </a:r>
          </a:p>
        </p:txBody>
      </p:sp>
      <p:sp>
        <p:nvSpPr>
          <p:cNvPr id="201731" name="TextBox 3"/>
          <p:cNvSpPr txBox="1">
            <a:spLocks noChangeArrowheads="1"/>
          </p:cNvSpPr>
          <p:nvPr/>
        </p:nvSpPr>
        <p:spPr bwMode="auto">
          <a:xfrm>
            <a:off x="914400" y="1981200"/>
            <a:ext cx="2819400" cy="646113"/>
          </a:xfrm>
          <a:prstGeom prst="rect">
            <a:avLst/>
          </a:prstGeom>
          <a:noFill/>
          <a:ln w="9525">
            <a:solidFill>
              <a:schemeClr val="bg1"/>
            </a:solidFill>
            <a:miter lim="800000"/>
            <a:headEnd/>
            <a:tailEnd/>
          </a:ln>
        </p:spPr>
        <p:txBody>
          <a:bodyPr>
            <a:spAutoFit/>
          </a:bodyPr>
          <a:lstStyle/>
          <a:p>
            <a:pPr algn="ctr"/>
            <a:r>
              <a:rPr lang="en-US" sz="3600" b="1"/>
              <a:t>PERSON  A</a:t>
            </a:r>
          </a:p>
        </p:txBody>
      </p:sp>
      <p:sp>
        <p:nvSpPr>
          <p:cNvPr id="201732" name="TextBox 4"/>
          <p:cNvSpPr txBox="1">
            <a:spLocks noChangeArrowheads="1"/>
          </p:cNvSpPr>
          <p:nvPr/>
        </p:nvSpPr>
        <p:spPr bwMode="auto">
          <a:xfrm>
            <a:off x="5181600" y="2133600"/>
            <a:ext cx="2819400" cy="646113"/>
          </a:xfrm>
          <a:prstGeom prst="rect">
            <a:avLst/>
          </a:prstGeom>
          <a:noFill/>
          <a:ln w="9525">
            <a:solidFill>
              <a:schemeClr val="bg1"/>
            </a:solidFill>
            <a:miter lim="800000"/>
            <a:headEnd/>
            <a:tailEnd/>
          </a:ln>
        </p:spPr>
        <p:txBody>
          <a:bodyPr>
            <a:spAutoFit/>
          </a:bodyPr>
          <a:lstStyle/>
          <a:p>
            <a:pPr algn="ctr"/>
            <a:r>
              <a:rPr lang="en-US" sz="3600" b="1" dirty="0"/>
              <a:t>PERSON  B</a:t>
            </a:r>
          </a:p>
        </p:txBody>
      </p:sp>
      <p:sp>
        <p:nvSpPr>
          <p:cNvPr id="6" name="TextBox 5"/>
          <p:cNvSpPr txBox="1">
            <a:spLocks noChangeArrowheads="1"/>
          </p:cNvSpPr>
          <p:nvPr/>
        </p:nvSpPr>
        <p:spPr bwMode="auto">
          <a:xfrm>
            <a:off x="457200" y="2895600"/>
            <a:ext cx="3733800" cy="1200150"/>
          </a:xfrm>
          <a:prstGeom prst="rect">
            <a:avLst/>
          </a:prstGeom>
          <a:noFill/>
          <a:ln w="9525">
            <a:solidFill>
              <a:schemeClr val="tx1"/>
            </a:solidFill>
            <a:miter lim="800000"/>
            <a:headEnd/>
            <a:tailEnd/>
          </a:ln>
        </p:spPr>
        <p:txBody>
          <a:bodyPr>
            <a:spAutoFit/>
          </a:bodyPr>
          <a:lstStyle/>
          <a:p>
            <a:pPr algn="ctr"/>
            <a:r>
              <a:rPr lang="en-US" sz="2400" b="1" dirty="0"/>
              <a:t>Using the yellow cards, select the first step and read it to Person B.</a:t>
            </a:r>
          </a:p>
        </p:txBody>
      </p:sp>
      <p:sp>
        <p:nvSpPr>
          <p:cNvPr id="7" name="TextBox 6"/>
          <p:cNvSpPr txBox="1">
            <a:spLocks noChangeArrowheads="1"/>
          </p:cNvSpPr>
          <p:nvPr/>
        </p:nvSpPr>
        <p:spPr bwMode="auto">
          <a:xfrm>
            <a:off x="4724400" y="2895600"/>
            <a:ext cx="3733800" cy="1200329"/>
          </a:xfrm>
          <a:prstGeom prst="rect">
            <a:avLst/>
          </a:prstGeom>
          <a:noFill/>
          <a:ln w="9525">
            <a:solidFill>
              <a:schemeClr val="tx1"/>
            </a:solidFill>
            <a:miter lim="800000"/>
            <a:headEnd/>
            <a:tailEnd/>
          </a:ln>
        </p:spPr>
        <p:txBody>
          <a:bodyPr>
            <a:spAutoFit/>
          </a:bodyPr>
          <a:lstStyle/>
          <a:p>
            <a:pPr algn="ctr"/>
            <a:r>
              <a:rPr lang="en-US" sz="2400" b="1" dirty="0"/>
              <a:t>Complete the first step using a 3x5 card and place it under the yellow card.  </a:t>
            </a:r>
          </a:p>
        </p:txBody>
      </p:sp>
      <p:cxnSp>
        <p:nvCxnSpPr>
          <p:cNvPr id="8" name="Straight Arrow Connector 7"/>
          <p:cNvCxnSpPr/>
          <p:nvPr/>
        </p:nvCxnSpPr>
        <p:spPr>
          <a:xfrm>
            <a:off x="4343400" y="3352800"/>
            <a:ext cx="3810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a:spLocks noChangeArrowheads="1"/>
          </p:cNvSpPr>
          <p:nvPr/>
        </p:nvSpPr>
        <p:spPr bwMode="auto">
          <a:xfrm>
            <a:off x="457200" y="4953000"/>
            <a:ext cx="3733800" cy="1200150"/>
          </a:xfrm>
          <a:prstGeom prst="rect">
            <a:avLst/>
          </a:prstGeom>
          <a:noFill/>
          <a:ln w="9525">
            <a:solidFill>
              <a:schemeClr val="tx1"/>
            </a:solidFill>
            <a:miter lim="800000"/>
            <a:headEnd/>
            <a:tailEnd/>
          </a:ln>
        </p:spPr>
        <p:txBody>
          <a:bodyPr>
            <a:spAutoFit/>
          </a:bodyPr>
          <a:lstStyle/>
          <a:p>
            <a:pPr algn="ctr"/>
            <a:r>
              <a:rPr lang="en-US" sz="2400" b="1" dirty="0"/>
              <a:t>Read the second step to Person B and build the Flow Map.</a:t>
            </a:r>
          </a:p>
        </p:txBody>
      </p:sp>
      <p:sp>
        <p:nvSpPr>
          <p:cNvPr id="10" name="TextBox 9"/>
          <p:cNvSpPr txBox="1">
            <a:spLocks noChangeArrowheads="1"/>
          </p:cNvSpPr>
          <p:nvPr/>
        </p:nvSpPr>
        <p:spPr bwMode="auto">
          <a:xfrm>
            <a:off x="4800600" y="4876800"/>
            <a:ext cx="3733800" cy="1200150"/>
          </a:xfrm>
          <a:prstGeom prst="rect">
            <a:avLst/>
          </a:prstGeom>
          <a:noFill/>
          <a:ln w="9525">
            <a:solidFill>
              <a:schemeClr val="tx1"/>
            </a:solidFill>
            <a:miter lim="800000"/>
            <a:headEnd/>
            <a:tailEnd/>
          </a:ln>
        </p:spPr>
        <p:txBody>
          <a:bodyPr>
            <a:spAutoFit/>
          </a:bodyPr>
          <a:lstStyle/>
          <a:p>
            <a:pPr algn="ctr"/>
            <a:r>
              <a:rPr lang="en-US" sz="2400" b="1" dirty="0"/>
              <a:t>Using a new 3x5 card do the second step and continue to Flow Map.</a:t>
            </a:r>
          </a:p>
        </p:txBody>
      </p:sp>
      <p:cxnSp>
        <p:nvCxnSpPr>
          <p:cNvPr id="11" name="Straight Arrow Connector 10"/>
          <p:cNvCxnSpPr/>
          <p:nvPr/>
        </p:nvCxnSpPr>
        <p:spPr>
          <a:xfrm>
            <a:off x="4343400" y="5334000"/>
            <a:ext cx="3810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a:spLocks noChangeArrowheads="1"/>
          </p:cNvSpPr>
          <p:nvPr/>
        </p:nvSpPr>
        <p:spPr bwMode="auto">
          <a:xfrm>
            <a:off x="2667000" y="838200"/>
            <a:ext cx="3733800" cy="769938"/>
          </a:xfrm>
          <a:prstGeom prst="rect">
            <a:avLst/>
          </a:prstGeom>
          <a:noFill/>
          <a:ln w="9525">
            <a:solidFill>
              <a:schemeClr val="tx1"/>
            </a:solidFill>
            <a:miter lim="800000"/>
            <a:headEnd/>
            <a:tailEnd/>
          </a:ln>
        </p:spPr>
        <p:txBody>
          <a:bodyPr>
            <a:spAutoFit/>
          </a:bodyPr>
          <a:lstStyle/>
          <a:p>
            <a:pPr algn="ctr"/>
            <a:r>
              <a:rPr lang="en-US" sz="4400" b="1" dirty="0"/>
              <a:t>X – 8 = 20</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TextBox 2"/>
          <p:cNvSpPr txBox="1">
            <a:spLocks noChangeArrowheads="1"/>
          </p:cNvSpPr>
          <p:nvPr/>
        </p:nvSpPr>
        <p:spPr bwMode="auto">
          <a:xfrm>
            <a:off x="2133600" y="0"/>
            <a:ext cx="5029200" cy="646113"/>
          </a:xfrm>
          <a:prstGeom prst="rect">
            <a:avLst/>
          </a:prstGeom>
          <a:noFill/>
          <a:ln w="9525">
            <a:noFill/>
            <a:miter lim="800000"/>
            <a:headEnd/>
            <a:tailEnd/>
          </a:ln>
        </p:spPr>
        <p:txBody>
          <a:bodyPr>
            <a:spAutoFit/>
          </a:bodyPr>
          <a:lstStyle/>
          <a:p>
            <a:pPr algn="ctr"/>
            <a:r>
              <a:rPr lang="en-US" sz="3600" b="1" dirty="0"/>
              <a:t>ROUND TWO</a:t>
            </a:r>
          </a:p>
        </p:txBody>
      </p:sp>
      <p:sp>
        <p:nvSpPr>
          <p:cNvPr id="202755" name="TextBox 3"/>
          <p:cNvSpPr txBox="1">
            <a:spLocks noChangeArrowheads="1"/>
          </p:cNvSpPr>
          <p:nvPr/>
        </p:nvSpPr>
        <p:spPr bwMode="auto">
          <a:xfrm>
            <a:off x="914400" y="2133600"/>
            <a:ext cx="2819400" cy="646113"/>
          </a:xfrm>
          <a:prstGeom prst="rect">
            <a:avLst/>
          </a:prstGeom>
          <a:noFill/>
          <a:ln w="9525">
            <a:noFill/>
            <a:miter lim="800000"/>
            <a:headEnd/>
            <a:tailEnd/>
          </a:ln>
        </p:spPr>
        <p:txBody>
          <a:bodyPr>
            <a:spAutoFit/>
          </a:bodyPr>
          <a:lstStyle/>
          <a:p>
            <a:pPr algn="ctr"/>
            <a:r>
              <a:rPr lang="en-US" sz="3600" b="1" dirty="0"/>
              <a:t>PERSON  B</a:t>
            </a:r>
          </a:p>
        </p:txBody>
      </p:sp>
      <p:sp>
        <p:nvSpPr>
          <p:cNvPr id="202756" name="TextBox 4"/>
          <p:cNvSpPr txBox="1">
            <a:spLocks noChangeArrowheads="1"/>
          </p:cNvSpPr>
          <p:nvPr/>
        </p:nvSpPr>
        <p:spPr bwMode="auto">
          <a:xfrm>
            <a:off x="5181600" y="2133600"/>
            <a:ext cx="2819400" cy="646113"/>
          </a:xfrm>
          <a:prstGeom prst="rect">
            <a:avLst/>
          </a:prstGeom>
          <a:noFill/>
          <a:ln w="9525">
            <a:noFill/>
            <a:miter lim="800000"/>
            <a:headEnd/>
            <a:tailEnd/>
          </a:ln>
        </p:spPr>
        <p:txBody>
          <a:bodyPr>
            <a:spAutoFit/>
          </a:bodyPr>
          <a:lstStyle/>
          <a:p>
            <a:pPr algn="ctr"/>
            <a:r>
              <a:rPr lang="en-US" sz="3600" b="1" dirty="0"/>
              <a:t>PERSON  A</a:t>
            </a:r>
          </a:p>
        </p:txBody>
      </p:sp>
      <p:sp>
        <p:nvSpPr>
          <p:cNvPr id="6" name="TextBox 5"/>
          <p:cNvSpPr txBox="1">
            <a:spLocks noChangeArrowheads="1"/>
          </p:cNvSpPr>
          <p:nvPr/>
        </p:nvSpPr>
        <p:spPr bwMode="auto">
          <a:xfrm>
            <a:off x="457200" y="2895600"/>
            <a:ext cx="3733800" cy="1200150"/>
          </a:xfrm>
          <a:prstGeom prst="rect">
            <a:avLst/>
          </a:prstGeom>
          <a:noFill/>
          <a:ln w="9525">
            <a:solidFill>
              <a:schemeClr val="tx1"/>
            </a:solidFill>
            <a:miter lim="800000"/>
            <a:headEnd/>
            <a:tailEnd/>
          </a:ln>
        </p:spPr>
        <p:txBody>
          <a:bodyPr>
            <a:spAutoFit/>
          </a:bodyPr>
          <a:lstStyle/>
          <a:p>
            <a:pPr algn="ctr"/>
            <a:r>
              <a:rPr lang="en-US" sz="2400" b="1" dirty="0"/>
              <a:t>Using the yellow cards, select the first step and read it to Person A.</a:t>
            </a:r>
          </a:p>
        </p:txBody>
      </p:sp>
      <p:sp>
        <p:nvSpPr>
          <p:cNvPr id="7" name="TextBox 6"/>
          <p:cNvSpPr txBox="1">
            <a:spLocks noChangeArrowheads="1"/>
          </p:cNvSpPr>
          <p:nvPr/>
        </p:nvSpPr>
        <p:spPr bwMode="auto">
          <a:xfrm>
            <a:off x="4724400" y="2895600"/>
            <a:ext cx="3733800" cy="1200329"/>
          </a:xfrm>
          <a:prstGeom prst="rect">
            <a:avLst/>
          </a:prstGeom>
          <a:noFill/>
          <a:ln w="9525">
            <a:solidFill>
              <a:schemeClr val="tx1"/>
            </a:solidFill>
            <a:miter lim="800000"/>
            <a:headEnd/>
            <a:tailEnd/>
          </a:ln>
        </p:spPr>
        <p:txBody>
          <a:bodyPr>
            <a:spAutoFit/>
          </a:bodyPr>
          <a:lstStyle/>
          <a:p>
            <a:pPr algn="ctr"/>
            <a:r>
              <a:rPr lang="en-US" sz="2400" b="1" dirty="0"/>
              <a:t>Complete the first step using a 3x5 card and place it under the yellow card.  </a:t>
            </a:r>
          </a:p>
        </p:txBody>
      </p:sp>
      <p:cxnSp>
        <p:nvCxnSpPr>
          <p:cNvPr id="8" name="Straight Arrow Connector 7"/>
          <p:cNvCxnSpPr/>
          <p:nvPr/>
        </p:nvCxnSpPr>
        <p:spPr>
          <a:xfrm>
            <a:off x="4343400" y="3352800"/>
            <a:ext cx="3810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a:spLocks noChangeArrowheads="1"/>
          </p:cNvSpPr>
          <p:nvPr/>
        </p:nvSpPr>
        <p:spPr bwMode="auto">
          <a:xfrm>
            <a:off x="457200" y="4953000"/>
            <a:ext cx="3733800" cy="1200150"/>
          </a:xfrm>
          <a:prstGeom prst="rect">
            <a:avLst/>
          </a:prstGeom>
          <a:noFill/>
          <a:ln w="9525">
            <a:solidFill>
              <a:schemeClr val="tx1"/>
            </a:solidFill>
            <a:miter lim="800000"/>
            <a:headEnd/>
            <a:tailEnd/>
          </a:ln>
        </p:spPr>
        <p:txBody>
          <a:bodyPr>
            <a:spAutoFit/>
          </a:bodyPr>
          <a:lstStyle/>
          <a:p>
            <a:pPr algn="ctr"/>
            <a:r>
              <a:rPr lang="en-US" sz="2400" b="1" dirty="0"/>
              <a:t>Read the second step to Person A and build the Flow Map.</a:t>
            </a:r>
          </a:p>
        </p:txBody>
      </p:sp>
      <p:sp>
        <p:nvSpPr>
          <p:cNvPr id="10" name="TextBox 9"/>
          <p:cNvSpPr txBox="1">
            <a:spLocks noChangeArrowheads="1"/>
          </p:cNvSpPr>
          <p:nvPr/>
        </p:nvSpPr>
        <p:spPr bwMode="auto">
          <a:xfrm>
            <a:off x="4800600" y="4876800"/>
            <a:ext cx="3733800" cy="1200150"/>
          </a:xfrm>
          <a:prstGeom prst="rect">
            <a:avLst/>
          </a:prstGeom>
          <a:noFill/>
          <a:ln w="9525">
            <a:solidFill>
              <a:schemeClr val="tx1"/>
            </a:solidFill>
            <a:miter lim="800000"/>
            <a:headEnd/>
            <a:tailEnd/>
          </a:ln>
        </p:spPr>
        <p:txBody>
          <a:bodyPr>
            <a:spAutoFit/>
          </a:bodyPr>
          <a:lstStyle/>
          <a:p>
            <a:pPr algn="ctr"/>
            <a:r>
              <a:rPr lang="en-US" sz="2400" b="1" dirty="0"/>
              <a:t>Using a new 3x5 card do the second step and continue to Flow Map.</a:t>
            </a:r>
          </a:p>
        </p:txBody>
      </p:sp>
      <p:cxnSp>
        <p:nvCxnSpPr>
          <p:cNvPr id="11" name="Straight Arrow Connector 10"/>
          <p:cNvCxnSpPr/>
          <p:nvPr/>
        </p:nvCxnSpPr>
        <p:spPr>
          <a:xfrm>
            <a:off x="4343400" y="5334000"/>
            <a:ext cx="381000" cy="1588"/>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a:spLocks noChangeArrowheads="1"/>
          </p:cNvSpPr>
          <p:nvPr/>
        </p:nvSpPr>
        <p:spPr bwMode="auto">
          <a:xfrm>
            <a:off x="2667000" y="990600"/>
            <a:ext cx="3733800" cy="769938"/>
          </a:xfrm>
          <a:prstGeom prst="rect">
            <a:avLst/>
          </a:prstGeom>
          <a:noFill/>
          <a:ln w="9525">
            <a:solidFill>
              <a:schemeClr val="tx1"/>
            </a:solidFill>
            <a:miter lim="800000"/>
            <a:headEnd/>
            <a:tailEnd/>
          </a:ln>
        </p:spPr>
        <p:txBody>
          <a:bodyPr>
            <a:spAutoFit/>
          </a:bodyPr>
          <a:lstStyle/>
          <a:p>
            <a:pPr algn="ctr"/>
            <a:r>
              <a:rPr lang="en-US" sz="4400" b="1" dirty="0"/>
              <a:t>72 = 2X</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TextBox 1"/>
          <p:cNvSpPr txBox="1">
            <a:spLocks noChangeArrowheads="1"/>
          </p:cNvSpPr>
          <p:nvPr/>
        </p:nvSpPr>
        <p:spPr bwMode="auto">
          <a:xfrm>
            <a:off x="381000" y="381000"/>
            <a:ext cx="8458200" cy="646113"/>
          </a:xfrm>
          <a:prstGeom prst="rect">
            <a:avLst/>
          </a:prstGeom>
          <a:noFill/>
          <a:ln w="9525">
            <a:noFill/>
            <a:miter lim="800000"/>
            <a:headEnd/>
            <a:tailEnd/>
          </a:ln>
        </p:spPr>
        <p:txBody>
          <a:bodyPr>
            <a:spAutoFit/>
          </a:bodyPr>
          <a:lstStyle/>
          <a:p>
            <a:pPr algn="ctr"/>
            <a:r>
              <a:rPr lang="en-US" sz="3600" b="1" dirty="0"/>
              <a:t>FLOW MAP FOR PROBLEM SOLVING</a:t>
            </a:r>
          </a:p>
        </p:txBody>
      </p:sp>
      <p:pic>
        <p:nvPicPr>
          <p:cNvPr id="203779" name="Picture 2" descr="sequence of steps.png"/>
          <p:cNvPicPr>
            <a:picLocks noChangeAspect="1"/>
          </p:cNvPicPr>
          <p:nvPr/>
        </p:nvPicPr>
        <p:blipFill>
          <a:blip r:embed="rId3" cstate="print"/>
          <a:srcRect l="2109" t="7895" r="2109" b="7895"/>
          <a:stretch>
            <a:fillRect/>
          </a:stretch>
        </p:blipFill>
        <p:spPr bwMode="auto">
          <a:xfrm>
            <a:off x="0" y="1447800"/>
            <a:ext cx="9105900" cy="1828800"/>
          </a:xfrm>
          <a:prstGeom prst="rect">
            <a:avLst/>
          </a:prstGeom>
          <a:noFill/>
          <a:ln w="9525">
            <a:noFill/>
            <a:miter lim="800000"/>
            <a:headEnd/>
            <a:tailEnd/>
          </a:ln>
        </p:spPr>
      </p:pic>
      <p:pic>
        <p:nvPicPr>
          <p:cNvPr id="203780" name="Picture 3" descr="TREE.png"/>
          <p:cNvPicPr>
            <a:picLocks noChangeAspect="1"/>
          </p:cNvPicPr>
          <p:nvPr/>
        </p:nvPicPr>
        <p:blipFill>
          <a:blip r:embed="rId4" cstate="print"/>
          <a:srcRect/>
          <a:stretch>
            <a:fillRect/>
          </a:stretch>
        </p:blipFill>
        <p:spPr bwMode="auto">
          <a:xfrm>
            <a:off x="2590800" y="3886200"/>
            <a:ext cx="4295775" cy="2647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TextBox 2"/>
          <p:cNvSpPr txBox="1">
            <a:spLocks noChangeArrowheads="1"/>
          </p:cNvSpPr>
          <p:nvPr/>
        </p:nvSpPr>
        <p:spPr bwMode="auto">
          <a:xfrm>
            <a:off x="381000" y="381000"/>
            <a:ext cx="8458200" cy="646113"/>
          </a:xfrm>
          <a:prstGeom prst="rect">
            <a:avLst/>
          </a:prstGeom>
          <a:noFill/>
          <a:ln w="9525">
            <a:noFill/>
            <a:miter lim="800000"/>
            <a:headEnd/>
            <a:tailEnd/>
          </a:ln>
        </p:spPr>
        <p:txBody>
          <a:bodyPr>
            <a:spAutoFit/>
          </a:bodyPr>
          <a:lstStyle/>
          <a:p>
            <a:pPr algn="ctr"/>
            <a:r>
              <a:rPr lang="en-US" sz="3600" b="1" dirty="0">
                <a:solidFill>
                  <a:srgbClr val="FFFFFF"/>
                </a:solidFill>
              </a:rPr>
              <a:t>In </a:t>
            </a:r>
            <a:r>
              <a:rPr lang="en-US" sz="3600" b="1" dirty="0"/>
              <a:t>Your Math Journal</a:t>
            </a:r>
          </a:p>
        </p:txBody>
      </p:sp>
      <p:sp>
        <p:nvSpPr>
          <p:cNvPr id="204803" name="TextBox 3"/>
          <p:cNvSpPr txBox="1">
            <a:spLocks noChangeArrowheads="1"/>
          </p:cNvSpPr>
          <p:nvPr/>
        </p:nvSpPr>
        <p:spPr bwMode="auto">
          <a:xfrm>
            <a:off x="457200" y="2057400"/>
            <a:ext cx="8458200" cy="3416320"/>
          </a:xfrm>
          <a:prstGeom prst="rect">
            <a:avLst/>
          </a:prstGeom>
          <a:noFill/>
          <a:ln w="9525">
            <a:noFill/>
            <a:miter lim="800000"/>
            <a:headEnd/>
            <a:tailEnd/>
          </a:ln>
        </p:spPr>
        <p:txBody>
          <a:bodyPr>
            <a:spAutoFit/>
          </a:bodyPr>
          <a:lstStyle/>
          <a:p>
            <a:pPr algn="ctr"/>
            <a:r>
              <a:rPr lang="en-US" sz="3600" b="1" dirty="0"/>
              <a:t>Put your yellow cards away.  Open your math journal and write an explanation of how to solve a one-step problem.  </a:t>
            </a:r>
          </a:p>
          <a:p>
            <a:pPr algn="ctr"/>
            <a:endParaRPr lang="en-US" sz="3600" b="1" dirty="0"/>
          </a:p>
          <a:p>
            <a:pPr algn="ctr"/>
            <a:r>
              <a:rPr lang="en-US" sz="3600" b="1" dirty="0"/>
              <a:t>Be sure to use the thinking and content language.</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795</Words>
  <Application>Microsoft Office PowerPoint</Application>
  <PresentationFormat>On-screen Show (4:3)</PresentationFormat>
  <Paragraphs>57</Paragraphs>
  <Slides>9</Slides>
  <Notes>5</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In this power point you will find the math power points.</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this power point you will find the math power points.</dc:title>
  <dc:creator> </dc:creator>
  <cp:lastModifiedBy> </cp:lastModifiedBy>
  <cp:revision>10</cp:revision>
  <dcterms:created xsi:type="dcterms:W3CDTF">2010-05-07T21:03:59Z</dcterms:created>
  <dcterms:modified xsi:type="dcterms:W3CDTF">2010-12-16T22:37:51Z</dcterms:modified>
</cp:coreProperties>
</file>